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0275213" cy="21388388"/>
  <p:notesSz cx="6858000" cy="9144000"/>
  <p:defaultTextStyle>
    <a:defPPr>
      <a:defRPr lang="en-US"/>
    </a:defPPr>
    <a:lvl1pPr marL="0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30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059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089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118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148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178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207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237" algn="l" defTabSz="147603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65" autoAdjust="0"/>
    <p:restoredTop sz="99488" autoAdjust="0"/>
  </p:normalViewPr>
  <p:slideViewPr>
    <p:cSldViewPr snapToGrid="0" snapToObjects="1">
      <p:cViewPr varScale="1">
        <p:scale>
          <a:sx n="33" d="100"/>
          <a:sy n="33" d="100"/>
        </p:scale>
        <p:origin x="-1872" y="-120"/>
      </p:cViewPr>
      <p:guideLst>
        <p:guide orient="horz" pos="6737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644268"/>
            <a:ext cx="25733931" cy="458464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3" y="12120087"/>
            <a:ext cx="21192650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0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856531"/>
            <a:ext cx="6811924" cy="1824944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2" y="856531"/>
            <a:ext cx="19931182" cy="18249443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8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4" y="13744020"/>
            <a:ext cx="25733931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4" y="9065314"/>
            <a:ext cx="25733931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05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08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11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14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17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20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23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1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762" y="4990628"/>
            <a:ext cx="13371552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1" y="4990628"/>
            <a:ext cx="13371552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7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4" y="4787633"/>
            <a:ext cx="13376811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30" indent="0">
              <a:buNone/>
              <a:defRPr sz="6500" b="1"/>
            </a:lvl2pPr>
            <a:lvl3pPr marL="2952059" indent="0">
              <a:buNone/>
              <a:defRPr sz="5800" b="1"/>
            </a:lvl3pPr>
            <a:lvl4pPr marL="4428089" indent="0">
              <a:buNone/>
              <a:defRPr sz="5200" b="1"/>
            </a:lvl4pPr>
            <a:lvl5pPr marL="5904118" indent="0">
              <a:buNone/>
              <a:defRPr sz="5200" b="1"/>
            </a:lvl5pPr>
            <a:lvl6pPr marL="7380148" indent="0">
              <a:buNone/>
              <a:defRPr sz="5200" b="1"/>
            </a:lvl6pPr>
            <a:lvl7pPr marL="8856178" indent="0">
              <a:buNone/>
              <a:defRPr sz="5200" b="1"/>
            </a:lvl7pPr>
            <a:lvl8pPr marL="10332207" indent="0">
              <a:buNone/>
              <a:defRPr sz="5200" b="1"/>
            </a:lvl8pPr>
            <a:lvl9pPr marL="11808237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4" y="6782891"/>
            <a:ext cx="13376811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2" y="4787633"/>
            <a:ext cx="1338206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30" indent="0">
              <a:buNone/>
              <a:defRPr sz="6500" b="1"/>
            </a:lvl2pPr>
            <a:lvl3pPr marL="2952059" indent="0">
              <a:buNone/>
              <a:defRPr sz="5800" b="1"/>
            </a:lvl3pPr>
            <a:lvl4pPr marL="4428089" indent="0">
              <a:buNone/>
              <a:defRPr sz="5200" b="1"/>
            </a:lvl4pPr>
            <a:lvl5pPr marL="5904118" indent="0">
              <a:buNone/>
              <a:defRPr sz="5200" b="1"/>
            </a:lvl5pPr>
            <a:lvl6pPr marL="7380148" indent="0">
              <a:buNone/>
              <a:defRPr sz="5200" b="1"/>
            </a:lvl6pPr>
            <a:lvl7pPr marL="8856178" indent="0">
              <a:buNone/>
              <a:defRPr sz="5200" b="1"/>
            </a:lvl7pPr>
            <a:lvl8pPr marL="10332207" indent="0">
              <a:buNone/>
              <a:defRPr sz="5200" b="1"/>
            </a:lvl8pPr>
            <a:lvl9pPr marL="11808237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2" y="6782891"/>
            <a:ext cx="1338206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0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8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0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4" y="851576"/>
            <a:ext cx="9960337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7" y="851577"/>
            <a:ext cx="16924688" cy="18254398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4" y="4475720"/>
            <a:ext cx="9960337" cy="14630254"/>
          </a:xfrm>
        </p:spPr>
        <p:txBody>
          <a:bodyPr/>
          <a:lstStyle>
            <a:lvl1pPr marL="0" indent="0">
              <a:buNone/>
              <a:defRPr sz="4500"/>
            </a:lvl1pPr>
            <a:lvl2pPr marL="1476030" indent="0">
              <a:buNone/>
              <a:defRPr sz="3900"/>
            </a:lvl2pPr>
            <a:lvl3pPr marL="2952059" indent="0">
              <a:buNone/>
              <a:defRPr sz="3200"/>
            </a:lvl3pPr>
            <a:lvl4pPr marL="4428089" indent="0">
              <a:buNone/>
              <a:defRPr sz="2900"/>
            </a:lvl4pPr>
            <a:lvl5pPr marL="5904118" indent="0">
              <a:buNone/>
              <a:defRPr sz="2900"/>
            </a:lvl5pPr>
            <a:lvl6pPr marL="7380148" indent="0">
              <a:buNone/>
              <a:defRPr sz="2900"/>
            </a:lvl6pPr>
            <a:lvl7pPr marL="8856178" indent="0">
              <a:buNone/>
              <a:defRPr sz="2900"/>
            </a:lvl7pPr>
            <a:lvl8pPr marL="10332207" indent="0">
              <a:buNone/>
              <a:defRPr sz="2900"/>
            </a:lvl8pPr>
            <a:lvl9pPr marL="11808237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4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5" y="14971873"/>
            <a:ext cx="18165128" cy="176751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5" y="1911091"/>
            <a:ext cx="18165128" cy="12833033"/>
          </a:xfrm>
        </p:spPr>
        <p:txBody>
          <a:bodyPr/>
          <a:lstStyle>
            <a:lvl1pPr marL="0" indent="0">
              <a:buNone/>
              <a:defRPr sz="10400"/>
            </a:lvl1pPr>
            <a:lvl2pPr marL="1476030" indent="0">
              <a:buNone/>
              <a:defRPr sz="9000"/>
            </a:lvl2pPr>
            <a:lvl3pPr marL="2952059" indent="0">
              <a:buNone/>
              <a:defRPr sz="7700"/>
            </a:lvl3pPr>
            <a:lvl4pPr marL="4428089" indent="0">
              <a:buNone/>
              <a:defRPr sz="6500"/>
            </a:lvl4pPr>
            <a:lvl5pPr marL="5904118" indent="0">
              <a:buNone/>
              <a:defRPr sz="6500"/>
            </a:lvl5pPr>
            <a:lvl6pPr marL="7380148" indent="0">
              <a:buNone/>
              <a:defRPr sz="6500"/>
            </a:lvl6pPr>
            <a:lvl7pPr marL="8856178" indent="0">
              <a:buNone/>
              <a:defRPr sz="6500"/>
            </a:lvl7pPr>
            <a:lvl8pPr marL="10332207" indent="0">
              <a:buNone/>
              <a:defRPr sz="6500"/>
            </a:lvl8pPr>
            <a:lvl9pPr marL="11808237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5" y="16739388"/>
            <a:ext cx="18165128" cy="2510162"/>
          </a:xfrm>
        </p:spPr>
        <p:txBody>
          <a:bodyPr/>
          <a:lstStyle>
            <a:lvl1pPr marL="0" indent="0">
              <a:buNone/>
              <a:defRPr sz="4500"/>
            </a:lvl1pPr>
            <a:lvl2pPr marL="1476030" indent="0">
              <a:buNone/>
              <a:defRPr sz="3900"/>
            </a:lvl2pPr>
            <a:lvl3pPr marL="2952059" indent="0">
              <a:buNone/>
              <a:defRPr sz="3200"/>
            </a:lvl3pPr>
            <a:lvl4pPr marL="4428089" indent="0">
              <a:buNone/>
              <a:defRPr sz="2900"/>
            </a:lvl4pPr>
            <a:lvl5pPr marL="5904118" indent="0">
              <a:buNone/>
              <a:defRPr sz="2900"/>
            </a:lvl5pPr>
            <a:lvl6pPr marL="7380148" indent="0">
              <a:buNone/>
              <a:defRPr sz="2900"/>
            </a:lvl6pPr>
            <a:lvl7pPr marL="8856178" indent="0">
              <a:buNone/>
              <a:defRPr sz="2900"/>
            </a:lvl7pPr>
            <a:lvl8pPr marL="10332207" indent="0">
              <a:buNone/>
              <a:defRPr sz="2900"/>
            </a:lvl8pPr>
            <a:lvl9pPr marL="11808237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8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2" y="856528"/>
            <a:ext cx="27247691" cy="3564731"/>
          </a:xfrm>
          <a:prstGeom prst="rect">
            <a:avLst/>
          </a:prstGeom>
        </p:spPr>
        <p:txBody>
          <a:bodyPr vert="horz" lIns="295206" tIns="147603" rIns="295206" bIns="147603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2" y="4990628"/>
            <a:ext cx="27247691" cy="14115347"/>
          </a:xfrm>
          <a:prstGeom prst="rect">
            <a:avLst/>
          </a:prstGeom>
        </p:spPr>
        <p:txBody>
          <a:bodyPr vert="horz" lIns="295206" tIns="147603" rIns="295206" bIns="147603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19823871"/>
            <a:ext cx="7064217" cy="1138732"/>
          </a:xfrm>
          <a:prstGeom prst="rect">
            <a:avLst/>
          </a:prstGeom>
        </p:spPr>
        <p:txBody>
          <a:bodyPr vert="horz" lIns="295206" tIns="147603" rIns="295206" bIns="147603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9F40-C01D-9A4C-87BB-6359412A8B3B}" type="datetimeFigureOut">
              <a:rPr lang="en-US" smtClean="0"/>
              <a:t>18/10/2012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3" y="19823871"/>
            <a:ext cx="9587150" cy="1138732"/>
          </a:xfrm>
          <a:prstGeom prst="rect">
            <a:avLst/>
          </a:prstGeom>
        </p:spPr>
        <p:txBody>
          <a:bodyPr vert="horz" lIns="295206" tIns="147603" rIns="295206" bIns="147603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5" y="19823871"/>
            <a:ext cx="7064217" cy="1138732"/>
          </a:xfrm>
          <a:prstGeom prst="rect">
            <a:avLst/>
          </a:prstGeom>
        </p:spPr>
        <p:txBody>
          <a:bodyPr vert="horz" lIns="295206" tIns="147603" rIns="295206" bIns="147603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803A-5070-CC4A-BE7A-ACB02E0A9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4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03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23" indent="-1107023" algn="l" defTabSz="1476030" rtl="0" eaLnBrk="1" latinLnBrk="0" hangingPunct="1">
        <a:spcBef>
          <a:spcPct val="20000"/>
        </a:spcBef>
        <a:buFont typeface="Arial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548" indent="-922518" algn="l" defTabSz="147603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074" indent="-738015" algn="l" defTabSz="147603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103" indent="-738015" algn="l" defTabSz="147603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34" indent="-738015" algn="l" defTabSz="147603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163" indent="-738015" algn="l" defTabSz="147603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193" indent="-738015" algn="l" defTabSz="147603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222" indent="-738015" algn="l" defTabSz="147603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252" indent="-738015" algn="l" defTabSz="147603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30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059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089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118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148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178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207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237" algn="l" defTabSz="147603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300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2497449" y="6016857"/>
            <a:ext cx="24988423" cy="13633729"/>
          </a:xfrm>
          <a:prstGeom prst="ellipse">
            <a:avLst/>
          </a:prstGeom>
          <a:noFill/>
          <a:ln w="5080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42045" y="413296"/>
            <a:ext cx="28890072" cy="4591572"/>
          </a:xfrm>
          <a:prstGeom prst="rect">
            <a:avLst/>
          </a:prstGeom>
          <a:noFill/>
        </p:spPr>
        <p:txBody>
          <a:bodyPr wrap="square" lIns="295206" tIns="147603" rIns="295206" bIns="147603" rtlCol="0">
            <a:spAutoFit/>
          </a:bodyPr>
          <a:lstStyle/>
          <a:p>
            <a:pPr algn="ctr"/>
            <a:r>
              <a:rPr lang="en-US" sz="7100" b="1" u="sng" dirty="0"/>
              <a:t>Night Time Emergency Department </a:t>
            </a:r>
            <a:r>
              <a:rPr lang="en-US" sz="7100" b="1" u="sng" dirty="0" err="1"/>
              <a:t>Secondment</a:t>
            </a:r>
            <a:r>
              <a:rPr lang="en-US" sz="7100" b="1" u="sng" dirty="0"/>
              <a:t>:</a:t>
            </a:r>
          </a:p>
          <a:p>
            <a:pPr algn="ctr"/>
            <a:r>
              <a:rPr lang="en-US" sz="5400" b="1" u="sng" dirty="0"/>
              <a:t>An Alternative to Extended Junior Doctor Surgical Cross-Cover in ENT and Beyond</a:t>
            </a:r>
            <a:r>
              <a:rPr lang="en-US" sz="5400" b="1" u="sng" dirty="0" smtClean="0"/>
              <a:t>?</a:t>
            </a:r>
            <a:endParaRPr lang="en-US" sz="3200" b="1" dirty="0">
              <a:solidFill>
                <a:srgbClr val="000000"/>
              </a:solidFill>
            </a:endParaRPr>
          </a:p>
          <a:p>
            <a:pPr algn="ctr"/>
            <a:r>
              <a:rPr lang="en-US" sz="4500" b="1" dirty="0">
                <a:solidFill>
                  <a:srgbClr val="000000"/>
                </a:solidFill>
              </a:rPr>
              <a:t>Williams </a:t>
            </a:r>
            <a:r>
              <a:rPr lang="en-US" sz="4500" b="1" dirty="0">
                <a:solidFill>
                  <a:srgbClr val="000000"/>
                </a:solidFill>
              </a:rPr>
              <a:t>R</a:t>
            </a:r>
            <a:r>
              <a:rPr lang="en-US" sz="4500" b="1" baseline="30000" dirty="0">
                <a:solidFill>
                  <a:srgbClr val="000000"/>
                </a:solidFill>
              </a:rPr>
              <a:t>1</a:t>
            </a:r>
            <a:r>
              <a:rPr lang="en-US" sz="4500" b="1" dirty="0">
                <a:solidFill>
                  <a:srgbClr val="000000"/>
                </a:solidFill>
              </a:rPr>
              <a:t>, </a:t>
            </a:r>
            <a:r>
              <a:rPr lang="en-US" sz="4500" b="1" dirty="0">
                <a:solidFill>
                  <a:srgbClr val="000000"/>
                </a:solidFill>
              </a:rPr>
              <a:t>Hope A</a:t>
            </a:r>
            <a:r>
              <a:rPr lang="en-US" sz="4500" b="1" baseline="30000" dirty="0">
                <a:solidFill>
                  <a:srgbClr val="000000"/>
                </a:solidFill>
              </a:rPr>
              <a:t>2</a:t>
            </a:r>
          </a:p>
          <a:p>
            <a:pPr algn="ctr"/>
            <a:r>
              <a:rPr lang="en-US" sz="3500" b="1" baseline="30000" dirty="0">
                <a:solidFill>
                  <a:srgbClr val="000000"/>
                </a:solidFill>
              </a:rPr>
              <a:t>1</a:t>
            </a:r>
            <a:r>
              <a:rPr lang="en-US" sz="3500" b="1" dirty="0">
                <a:solidFill>
                  <a:srgbClr val="000000"/>
                </a:solidFill>
              </a:rPr>
              <a:t>Institute of Naval Medicine, Gosport, UK. </a:t>
            </a:r>
            <a:r>
              <a:rPr lang="en-US" sz="3500" b="1" baseline="30000" dirty="0">
                <a:solidFill>
                  <a:srgbClr val="000000"/>
                </a:solidFill>
              </a:rPr>
              <a:t>2</a:t>
            </a:r>
            <a:r>
              <a:rPr lang="en-US" sz="3500" b="1" dirty="0">
                <a:solidFill>
                  <a:srgbClr val="000000"/>
                </a:solidFill>
              </a:rPr>
              <a:t>MDHU Derriford, Plymouth, UK</a:t>
            </a:r>
            <a:r>
              <a:rPr lang="en-US" sz="3500" b="1" dirty="0">
                <a:solidFill>
                  <a:srgbClr val="000000"/>
                </a:solidFill>
              </a:rPr>
              <a:t>.</a:t>
            </a:r>
          </a:p>
          <a:p>
            <a:pPr algn="ctr"/>
            <a:r>
              <a:rPr lang="en-US" sz="3500" b="1" dirty="0">
                <a:solidFill>
                  <a:srgbClr val="000000"/>
                </a:solidFill>
              </a:rPr>
              <a:t>Richard.williams8@nhs.net</a:t>
            </a:r>
            <a:endParaRPr lang="en-US" sz="3500" b="1" dirty="0">
              <a:solidFill>
                <a:srgbClr val="000000"/>
              </a:solidFill>
            </a:endParaRPr>
          </a:p>
          <a:p>
            <a:pPr algn="ctr"/>
            <a:endParaRPr lang="en-GB" sz="3900" dirty="0"/>
          </a:p>
        </p:txBody>
      </p:sp>
      <p:sp>
        <p:nvSpPr>
          <p:cNvPr id="9" name="Alternate Process 8"/>
          <p:cNvSpPr/>
          <p:nvPr/>
        </p:nvSpPr>
        <p:spPr>
          <a:xfrm>
            <a:off x="267584" y="6779591"/>
            <a:ext cx="5368244" cy="4033428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Background</a:t>
            </a:r>
          </a:p>
          <a:p>
            <a:pPr algn="just"/>
            <a:endParaRPr lang="en-US" sz="800" b="1" u="sng" dirty="0">
              <a:solidFill>
                <a:srgbClr val="000000"/>
              </a:solidFill>
            </a:endParaRPr>
          </a:p>
          <a:p>
            <a:pPr algn="just"/>
            <a:endParaRPr lang="en-US" sz="800" b="1" u="sng" dirty="0">
              <a:solidFill>
                <a:srgbClr val="00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000000"/>
                </a:solidFill>
              </a:rPr>
              <a:t>With </a:t>
            </a:r>
            <a:r>
              <a:rPr lang="en-US" sz="2000" dirty="0">
                <a:solidFill>
                  <a:srgbClr val="000000"/>
                </a:solidFill>
              </a:rPr>
              <a:t>declining working hours, ever-tighter budgeting and reduced trainee numbers, innovative solutions were required to maintain a specialist knowledge base for </a:t>
            </a:r>
            <a:r>
              <a:rPr lang="en-US" sz="2000" dirty="0">
                <a:solidFill>
                  <a:srgbClr val="000000"/>
                </a:solidFill>
              </a:rPr>
              <a:t>ENT </a:t>
            </a:r>
            <a:r>
              <a:rPr lang="en-US" sz="2000" dirty="0">
                <a:solidFill>
                  <a:srgbClr val="000000"/>
                </a:solidFill>
              </a:rPr>
              <a:t>care at night.  </a:t>
            </a:r>
            <a:r>
              <a:rPr lang="en-US" sz="2000" dirty="0">
                <a:solidFill>
                  <a:srgbClr val="000000"/>
                </a:solidFill>
              </a:rPr>
              <a:t>The literature warns of the dangers of increasing surgical cross-cover, resulting in junior doctors covering specialties with inadequate training, working outside their sphere of interest.</a:t>
            </a:r>
            <a:endParaRPr lang="en-US" sz="2000" b="1" u="sng" dirty="0">
              <a:solidFill>
                <a:srgbClr val="000000"/>
              </a:solidFill>
            </a:endParaRPr>
          </a:p>
        </p:txBody>
      </p:sp>
      <p:sp>
        <p:nvSpPr>
          <p:cNvPr id="16" name="Alternate Process 15"/>
          <p:cNvSpPr/>
          <p:nvPr/>
        </p:nvSpPr>
        <p:spPr>
          <a:xfrm>
            <a:off x="6510577" y="4922441"/>
            <a:ext cx="4632386" cy="3530597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The Problem</a:t>
            </a:r>
          </a:p>
          <a:p>
            <a:pPr algn="ctr"/>
            <a:endParaRPr lang="en-US" sz="2600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Derriford  Hospital is a 900-bed tertiary referral center serving a population of 450,000.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Plastic and ENT Surgery junior doctors cross-cover at night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Aug 2011 saw an enforced reduction in junior doctors from 12 to 10</a:t>
            </a:r>
          </a:p>
        </p:txBody>
      </p:sp>
      <p:sp>
        <p:nvSpPr>
          <p:cNvPr id="17" name="Alternate Process 16"/>
          <p:cNvSpPr/>
          <p:nvPr/>
        </p:nvSpPr>
        <p:spPr>
          <a:xfrm>
            <a:off x="12593647" y="4495524"/>
            <a:ext cx="5319188" cy="3673652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Management Solutions</a:t>
            </a:r>
          </a:p>
          <a:p>
            <a:pPr algn="ctr"/>
            <a:endParaRPr lang="en-US" sz="2600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Increase </a:t>
            </a:r>
            <a:r>
              <a:rPr lang="en-US" sz="2000" dirty="0">
                <a:solidFill>
                  <a:srgbClr val="000000"/>
                </a:solidFill>
              </a:rPr>
              <a:t>inter-departmental cross-cover thus diluting the knowledge base of the covering junior </a:t>
            </a:r>
            <a:r>
              <a:rPr lang="en-US" sz="2000" dirty="0">
                <a:solidFill>
                  <a:srgbClr val="000000"/>
                </a:solidFill>
              </a:rPr>
              <a:t>doctor</a:t>
            </a:r>
          </a:p>
          <a:p>
            <a:pPr algn="just"/>
            <a:endParaRPr lang="en-GB" sz="2000" dirty="0">
              <a:solidFill>
                <a:srgbClr val="000000"/>
              </a:solidFill>
            </a:endParaRP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</a:t>
            </a:r>
            <a:r>
              <a:rPr lang="en-GB" sz="2000" dirty="0">
                <a:solidFill>
                  <a:srgbClr val="000000"/>
                </a:solidFill>
              </a:rPr>
              <a:t>Increase compensatory leave allowing increased frequency of night shifts, which would reduce junior doctor training experience</a:t>
            </a:r>
          </a:p>
        </p:txBody>
      </p:sp>
      <p:sp>
        <p:nvSpPr>
          <p:cNvPr id="18" name="Alternate Process 17"/>
          <p:cNvSpPr/>
          <p:nvPr/>
        </p:nvSpPr>
        <p:spPr>
          <a:xfrm>
            <a:off x="19524716" y="4495524"/>
            <a:ext cx="4632386" cy="3957512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Cycle 1</a:t>
            </a:r>
            <a:endParaRPr lang="en-US" sz="2600" dirty="0">
              <a:solidFill>
                <a:srgbClr val="000000"/>
              </a:solidFill>
            </a:endParaRPr>
          </a:p>
          <a:p>
            <a:pPr algn="ctr"/>
            <a:r>
              <a:rPr lang="en-GB" sz="2000" b="1" u="sng" dirty="0">
                <a:solidFill>
                  <a:srgbClr val="000000"/>
                </a:solidFill>
              </a:rPr>
              <a:t>An audit of ENT/Plastic Surgery junior doctor activity at night</a:t>
            </a:r>
          </a:p>
          <a:p>
            <a:pPr algn="just"/>
            <a:endParaRPr lang="en-GB" sz="2000" dirty="0">
              <a:solidFill>
                <a:srgbClr val="000000"/>
              </a:solidFill>
            </a:endParaRP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- 6/52 prospective data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Audit of Hospital at night ward tasks completed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Audit of Emergency Department (ED) consultations and compliance with current Clinical Quality Indicators (CQIs)</a:t>
            </a:r>
          </a:p>
          <a:p>
            <a:pPr algn="just"/>
            <a:endParaRPr lang="en-GB" sz="20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80584"/>
              </p:ext>
            </p:extLst>
          </p:nvPr>
        </p:nvGraphicFramePr>
        <p:xfrm>
          <a:off x="5928895" y="8729984"/>
          <a:ext cx="18627672" cy="684428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8729340"/>
                <a:gridCol w="2981283"/>
                <a:gridCol w="2354740"/>
                <a:gridCol w="2228592"/>
                <a:gridCol w="2333717"/>
              </a:tblGrid>
              <a:tr h="1425893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EMERGENCY DEPARTMENT CLINICAL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</a:rPr>
                        <a:t> QUALITY INDICATORS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 AUDIT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GOLD STANDARD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CYCLE 1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CYCLE 2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CYCLE 3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</a:tr>
              <a:tr h="855536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Median door to doctor wait (</a:t>
                      </a:r>
                      <a:r>
                        <a:rPr lang="en-US" sz="3200" b="1" dirty="0" err="1" smtClean="0">
                          <a:solidFill>
                            <a:srgbClr val="000000"/>
                          </a:solidFill>
                        </a:rPr>
                        <a:t>mins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3200" b="1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&lt; 60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77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52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 marL="302752" marR="302752" marT="142589" marB="142589" anchor="ctr"/>
                </a:tc>
              </a:tr>
              <a:tr h="855536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Patients total stay over 4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0000"/>
                          </a:solidFill>
                        </a:rPr>
                        <a:t>hrs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</a:rPr>
                        <a:t> (%)</a:t>
                      </a:r>
                      <a:endParaRPr lang="en-US" sz="3200" b="1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&lt; 5.00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9.96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4.03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4.89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 marL="302752" marR="302752" marT="142589" marB="142589" anchor="ctr"/>
                </a:tc>
              </a:tr>
              <a:tr h="855536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Mean patient length of stay (</a:t>
                      </a:r>
                      <a:r>
                        <a:rPr lang="en-US" sz="3200" b="1" dirty="0" err="1" smtClean="0">
                          <a:solidFill>
                            <a:srgbClr val="000000"/>
                          </a:solidFill>
                        </a:rPr>
                        <a:t>mins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3200" b="1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182.4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147.6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144.4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</a:tr>
              <a:tr h="142589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Total number of patients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</a:rPr>
                        <a:t> treated by ENT/Plastics</a:t>
                      </a:r>
                      <a:endParaRPr lang="en-US" sz="3200" b="1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123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271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307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</a:tr>
              <a:tr h="142589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Patients treated by ENT/Plastics as 1</a:t>
                      </a:r>
                      <a:r>
                        <a:rPr lang="en-US" sz="3200" b="1" baseline="30000" dirty="0" smtClean="0">
                          <a:solidFill>
                            <a:srgbClr val="000000"/>
                          </a:solidFill>
                        </a:rPr>
                        <a:t>st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</a:rPr>
                        <a:t> clinical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</a:rPr>
                        <a:t> decision maker (%)</a:t>
                      </a:r>
                      <a:endParaRPr lang="en-US" sz="3200" b="1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35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63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</a:rPr>
                        <a:t>65</a:t>
                      </a:r>
                      <a:endParaRPr lang="en-US" sz="3200" dirty="0">
                        <a:solidFill>
                          <a:srgbClr val="000000"/>
                        </a:solidFill>
                      </a:endParaRPr>
                    </a:p>
                  </a:txBody>
                  <a:tcPr marL="302752" marR="302752" marT="142589" marB="142589" anchor="ctr"/>
                </a:tc>
              </a:tr>
            </a:tbl>
          </a:graphicData>
        </a:graphic>
      </p:graphicFrame>
      <p:sp>
        <p:nvSpPr>
          <p:cNvPr id="20" name="Alternate Process 19"/>
          <p:cNvSpPr/>
          <p:nvPr/>
        </p:nvSpPr>
        <p:spPr>
          <a:xfrm>
            <a:off x="24780824" y="6779591"/>
            <a:ext cx="5368244" cy="4033428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Cycle 1 Conclusions</a:t>
            </a:r>
          </a:p>
          <a:p>
            <a:pPr algn="just"/>
            <a:endParaRPr lang="en-US" sz="2000" b="1" u="sng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ENT/Plastics Surgery junior doctor were underemployed at night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Poor CGIs for ENT/Plastics patients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Large duplication of work with ED and ENT/plastics dual clerking patients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- 64% ward tasked were generic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- 68% ward tasks were routin</a:t>
            </a:r>
            <a:r>
              <a:rPr lang="en-US" sz="2000" dirty="0">
                <a:solidFill>
                  <a:schemeClr val="tx1"/>
                </a:solidFill>
              </a:rPr>
              <a:t>e</a:t>
            </a:r>
          </a:p>
          <a:p>
            <a:pPr algn="just"/>
            <a:endParaRPr lang="en-US" sz="2000" dirty="0"/>
          </a:p>
        </p:txBody>
      </p:sp>
      <p:sp>
        <p:nvSpPr>
          <p:cNvPr id="21" name="Alternate Process 20"/>
          <p:cNvSpPr/>
          <p:nvPr/>
        </p:nvSpPr>
        <p:spPr>
          <a:xfrm>
            <a:off x="24768079" y="15334945"/>
            <a:ext cx="5368244" cy="4315638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Job Description</a:t>
            </a:r>
          </a:p>
          <a:p>
            <a:pPr algn="ctr"/>
            <a:endParaRPr lang="en-US" sz="2000" b="1" u="sng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Based in ED minors 2100-0700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See and treat all potential ENT and plastic surgical cases upon presentation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To be re-called for ward tasks according to priority category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To work within a structured system of ED  clinical supervision for patients not formally followed up by ENT/plastic surgery services.</a:t>
            </a:r>
          </a:p>
        </p:txBody>
      </p:sp>
      <p:sp>
        <p:nvSpPr>
          <p:cNvPr id="22" name="Alternate Process 21"/>
          <p:cNvSpPr/>
          <p:nvPr/>
        </p:nvSpPr>
        <p:spPr>
          <a:xfrm>
            <a:off x="268855" y="15334946"/>
            <a:ext cx="5368244" cy="4063134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Further Development</a:t>
            </a: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Extension of service framework to other specialties (e.g. orthopedics and psychiatry) and other hospitals.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The establishment of a hospital wide service to deal with generic ward tasks without recalling seconded juniors from ED.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- Hospital systems to reduce the amount of routine ward tasks performed at night</a:t>
            </a:r>
          </a:p>
          <a:p>
            <a:pPr algn="ctr"/>
            <a:endParaRPr lang="en-US" sz="2000" b="1" u="sng" dirty="0">
              <a:solidFill>
                <a:srgbClr val="000000"/>
              </a:solidFill>
            </a:endParaRPr>
          </a:p>
        </p:txBody>
      </p:sp>
      <p:sp>
        <p:nvSpPr>
          <p:cNvPr id="23" name="Alternate Process 22"/>
          <p:cNvSpPr/>
          <p:nvPr/>
        </p:nvSpPr>
        <p:spPr>
          <a:xfrm>
            <a:off x="10878048" y="15972565"/>
            <a:ext cx="8830156" cy="5218683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chemeClr val="tx1"/>
                </a:solidFill>
              </a:rPr>
              <a:t>Conclusions</a:t>
            </a:r>
          </a:p>
          <a:p>
            <a:pPr algn="ctr"/>
            <a:endParaRPr lang="en-US" sz="2700" dirty="0">
              <a:solidFill>
                <a:schemeClr val="tx1"/>
              </a:solidFill>
            </a:endParaRP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PTs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>
                <a:solidFill>
                  <a:schemeClr val="tx1"/>
                </a:solidFill>
              </a:rPr>
              <a:t>received more expedient </a:t>
            </a:r>
            <a:r>
              <a:rPr lang="en-GB" sz="2600" dirty="0">
                <a:solidFill>
                  <a:schemeClr val="tx1"/>
                </a:solidFill>
              </a:rPr>
              <a:t>care</a:t>
            </a: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PTs </a:t>
            </a:r>
            <a:r>
              <a:rPr lang="en-GB" sz="2600" dirty="0">
                <a:solidFill>
                  <a:schemeClr val="tx1"/>
                </a:solidFill>
              </a:rPr>
              <a:t>seen by more complaint specific </a:t>
            </a:r>
            <a:r>
              <a:rPr lang="en-GB" sz="2600" dirty="0">
                <a:solidFill>
                  <a:schemeClr val="tx1"/>
                </a:solidFill>
              </a:rPr>
              <a:t>clinician</a:t>
            </a: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ENT </a:t>
            </a:r>
            <a:r>
              <a:rPr lang="en-GB" sz="2600" dirty="0">
                <a:solidFill>
                  <a:schemeClr val="tx1"/>
                </a:solidFill>
              </a:rPr>
              <a:t>maintained </a:t>
            </a:r>
            <a:r>
              <a:rPr lang="en-GB" sz="2600" dirty="0">
                <a:solidFill>
                  <a:schemeClr val="tx1"/>
                </a:solidFill>
              </a:rPr>
              <a:t>a specialist junior doctor service without increased cross-</a:t>
            </a:r>
            <a:r>
              <a:rPr lang="en-GB" sz="2600" dirty="0">
                <a:solidFill>
                  <a:schemeClr val="tx1"/>
                </a:solidFill>
              </a:rPr>
              <a:t>cover</a:t>
            </a: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ENT </a:t>
            </a:r>
            <a:r>
              <a:rPr lang="en-GB" sz="2600" dirty="0">
                <a:solidFill>
                  <a:schemeClr val="tx1"/>
                </a:solidFill>
              </a:rPr>
              <a:t>reduced </a:t>
            </a:r>
            <a:r>
              <a:rPr lang="en-GB" sz="2600" dirty="0">
                <a:solidFill>
                  <a:schemeClr val="tx1"/>
                </a:solidFill>
              </a:rPr>
              <a:t>junior doctor salary expense with ED funding banding </a:t>
            </a:r>
            <a:r>
              <a:rPr lang="en-GB" sz="2600" dirty="0">
                <a:solidFill>
                  <a:schemeClr val="tx1"/>
                </a:solidFill>
              </a:rPr>
              <a:t>change</a:t>
            </a: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ED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>
                <a:solidFill>
                  <a:schemeClr val="tx1"/>
                </a:solidFill>
              </a:rPr>
              <a:t>secured improved </a:t>
            </a:r>
            <a:r>
              <a:rPr lang="en-GB" sz="2600" dirty="0">
                <a:solidFill>
                  <a:schemeClr val="tx1"/>
                </a:solidFill>
              </a:rPr>
              <a:t>CQIs</a:t>
            </a: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ED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>
                <a:solidFill>
                  <a:schemeClr val="tx1"/>
                </a:solidFill>
              </a:rPr>
              <a:t>staff freed of the burden of dual </a:t>
            </a:r>
            <a:r>
              <a:rPr lang="en-GB" sz="2600" dirty="0">
                <a:solidFill>
                  <a:schemeClr val="tx1"/>
                </a:solidFill>
              </a:rPr>
              <a:t>clerking</a:t>
            </a: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JUNIORs </a:t>
            </a:r>
            <a:r>
              <a:rPr lang="en-GB" sz="2600" dirty="0">
                <a:solidFill>
                  <a:schemeClr val="tx1"/>
                </a:solidFill>
              </a:rPr>
              <a:t>increased training exposure by 26</a:t>
            </a:r>
            <a:r>
              <a:rPr lang="en-GB" sz="2600" dirty="0">
                <a:solidFill>
                  <a:schemeClr val="tx1"/>
                </a:solidFill>
              </a:rPr>
              <a:t>%</a:t>
            </a:r>
          </a:p>
          <a:p>
            <a:pPr marL="429368" indent="-429368" algn="just">
              <a:buFont typeface="Arial"/>
              <a:buChar char="•"/>
            </a:pPr>
            <a:r>
              <a:rPr lang="en-GB" sz="2600" b="1" dirty="0">
                <a:solidFill>
                  <a:schemeClr val="tx1"/>
                </a:solidFill>
              </a:rPr>
              <a:t>JUNIORS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en-GB" sz="2600" dirty="0">
                <a:solidFill>
                  <a:schemeClr val="tx1"/>
                </a:solidFill>
              </a:rPr>
              <a:t>received increased salary banding</a:t>
            </a:r>
          </a:p>
        </p:txBody>
      </p:sp>
      <p:sp>
        <p:nvSpPr>
          <p:cNvPr id="24" name="Alternate Process 23"/>
          <p:cNvSpPr/>
          <p:nvPr/>
        </p:nvSpPr>
        <p:spPr>
          <a:xfrm>
            <a:off x="19924181" y="16405992"/>
            <a:ext cx="4632386" cy="3683506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Cycle 2</a:t>
            </a:r>
            <a:endParaRPr lang="en-US" sz="2600" dirty="0">
              <a:solidFill>
                <a:srgbClr val="000000"/>
              </a:solidFill>
            </a:endParaRPr>
          </a:p>
          <a:p>
            <a:pPr algn="ctr"/>
            <a:r>
              <a:rPr lang="en-GB" sz="2000" b="1" u="sng" dirty="0">
                <a:solidFill>
                  <a:srgbClr val="000000"/>
                </a:solidFill>
              </a:rPr>
              <a:t>A re-audit of ENT/Plastic Surgery junior doctor activity at night</a:t>
            </a:r>
          </a:p>
          <a:p>
            <a:pPr algn="just"/>
            <a:endParaRPr lang="en-GB" sz="2000" dirty="0">
              <a:solidFill>
                <a:srgbClr val="000000"/>
              </a:solidFill>
            </a:endParaRP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- 6/52 prospective data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Audit of Emergency Department patients seen and compliance with current Clinical Quality Indicators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Analysis of impact on exposure to training.</a:t>
            </a:r>
          </a:p>
          <a:p>
            <a:pPr algn="just"/>
            <a:endParaRPr lang="en-GB" sz="2000" dirty="0"/>
          </a:p>
        </p:txBody>
      </p:sp>
      <p:sp>
        <p:nvSpPr>
          <p:cNvPr id="25" name="Alternate Process 24"/>
          <p:cNvSpPr/>
          <p:nvPr/>
        </p:nvSpPr>
        <p:spPr>
          <a:xfrm>
            <a:off x="5928895" y="16405992"/>
            <a:ext cx="4632386" cy="3683506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>
                <a:solidFill>
                  <a:srgbClr val="000000"/>
                </a:solidFill>
              </a:rPr>
              <a:t>Cycle 3</a:t>
            </a:r>
            <a:endParaRPr lang="en-US" sz="2600" dirty="0">
              <a:solidFill>
                <a:srgbClr val="000000"/>
              </a:solidFill>
            </a:endParaRPr>
          </a:p>
          <a:p>
            <a:pPr algn="ctr"/>
            <a:r>
              <a:rPr lang="en-GB" sz="2000" b="1" u="sng" dirty="0">
                <a:solidFill>
                  <a:srgbClr val="000000"/>
                </a:solidFill>
              </a:rPr>
              <a:t>Further re audit of ENT/Plastic Surgery junior doctor activity at night</a:t>
            </a:r>
          </a:p>
          <a:p>
            <a:pPr algn="just"/>
            <a:endParaRPr lang="en-GB" sz="2000" dirty="0">
              <a:solidFill>
                <a:srgbClr val="000000"/>
              </a:solidFill>
            </a:endParaRP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- 6/52 prospective data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Audit of Emergency Department patients seen and compliance with current Clinical Quality Indicators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- To assess lasting effect of service</a:t>
            </a:r>
          </a:p>
          <a:p>
            <a:pPr algn="just"/>
            <a:endParaRPr lang="en-GB" sz="2000" dirty="0"/>
          </a:p>
        </p:txBody>
      </p:sp>
      <p:sp>
        <p:nvSpPr>
          <p:cNvPr id="26" name="Alternate Process 25"/>
          <p:cNvSpPr/>
          <p:nvPr/>
        </p:nvSpPr>
        <p:spPr>
          <a:xfrm>
            <a:off x="24969947" y="11684400"/>
            <a:ext cx="5031852" cy="2435416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r>
              <a:rPr lang="en-US" sz="3200" b="1" u="sng" dirty="0"/>
              <a:t>INTERVENTION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THE SECONDMENT OF THE NIGHT ENT/PLASTICS SURGERY JUNIOR DOCTOR TO THE ED AS THEIR PRIMARY PLACE OF WORK</a:t>
            </a:r>
          </a:p>
        </p:txBody>
      </p:sp>
      <p:sp>
        <p:nvSpPr>
          <p:cNvPr id="1044" name="Isosceles Triangle 1043"/>
          <p:cNvSpPr/>
          <p:nvPr/>
        </p:nvSpPr>
        <p:spPr>
          <a:xfrm rot="20669419">
            <a:off x="1188696" y="11800051"/>
            <a:ext cx="2378105" cy="248475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95206" tIns="147603" rIns="295206" bIns="147603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27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653</Words>
  <Application>Microsoft Macintosh PowerPoint</Application>
  <PresentationFormat>Custom</PresentationFormat>
  <Paragraphs>95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Williams</dc:creator>
  <cp:lastModifiedBy>Richard Williams</cp:lastModifiedBy>
  <cp:revision>24</cp:revision>
  <dcterms:created xsi:type="dcterms:W3CDTF">2012-03-27T11:06:30Z</dcterms:created>
  <dcterms:modified xsi:type="dcterms:W3CDTF">2012-10-18T14:31:48Z</dcterms:modified>
</cp:coreProperties>
</file>